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5FF896-79F2-C481-914B-A090A3FA7E01}" v="3" dt="2025-05-13T15:44:49.2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714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8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64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40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28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67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1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6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9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11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6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80583-37CB-4F80-8517-966BB87A1BA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1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ellstar.learningexpressc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73848"/>
            <a:ext cx="6213410" cy="1154588"/>
          </a:xfrm>
        </p:spPr>
        <p:txBody>
          <a:bodyPr numCol="2">
            <a:noAutofit/>
          </a:bodyPr>
          <a:lstStyle/>
          <a:p>
            <a:pPr algn="l"/>
            <a:r>
              <a:rPr lang="en-US" sz="1600" b="1" dirty="0" err="1">
                <a:ea typeface="+mj-lt"/>
                <a:cs typeface="+mj-lt"/>
              </a:rPr>
              <a:t>Manderrious</a:t>
            </a:r>
            <a:r>
              <a:rPr lang="en-US" sz="1600" b="1" dirty="0">
                <a:ea typeface="+mj-lt"/>
                <a:cs typeface="+mj-lt"/>
              </a:rPr>
              <a:t> Glenn</a:t>
            </a:r>
            <a:r>
              <a:rPr lang="en-US" sz="1400" b="1" dirty="0">
                <a:ea typeface="+mj-lt"/>
                <a:cs typeface="+mj-lt"/>
              </a:rPr>
              <a:t>, PharmD</a:t>
            </a:r>
            <a:br>
              <a:rPr lang="en-US" sz="1050" dirty="0">
                <a:ea typeface="+mj-lt"/>
                <a:cs typeface="+mj-lt"/>
              </a:rPr>
            </a:br>
            <a:r>
              <a:rPr lang="en-US" sz="1050" dirty="0">
                <a:ea typeface="+mj-lt"/>
                <a:cs typeface="+mj-lt"/>
              </a:rPr>
              <a:t>PGY1 Pharmacy Resident</a:t>
            </a:r>
            <a:br>
              <a:rPr lang="en-US" sz="1050" dirty="0">
                <a:ea typeface="+mj-lt"/>
                <a:cs typeface="Calibri"/>
              </a:rPr>
            </a:br>
            <a:r>
              <a:rPr lang="en-US" sz="1050" dirty="0" err="1">
                <a:ea typeface="+mj-lt"/>
                <a:cs typeface="Calibri"/>
              </a:rPr>
              <a:t>Wellstar</a:t>
            </a:r>
            <a:r>
              <a:rPr lang="en-US" sz="1050" dirty="0">
                <a:ea typeface="+mj-lt"/>
                <a:cs typeface="Calibri"/>
              </a:rPr>
              <a:t> Cobb</a:t>
            </a:r>
            <a:endParaRPr lang="en-US" sz="4000">
              <a:ea typeface="Calibri"/>
              <a:cs typeface="Calibri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404" y="76200"/>
            <a:ext cx="1341664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4"/>
          <p:cNvSpPr txBox="1">
            <a:spLocks/>
          </p:cNvSpPr>
          <p:nvPr/>
        </p:nvSpPr>
        <p:spPr>
          <a:xfrm>
            <a:off x="4191000" y="1466335"/>
            <a:ext cx="48006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300">
                <a:solidFill>
                  <a:schemeClr val="tx1"/>
                </a:solidFill>
              </a:rPr>
              <a:t>The WellStar Health System is Accredited by the Accreditation Council for Pharmacy Education as a Provider of Continuing Pharmacy Education</a:t>
            </a:r>
            <a:r>
              <a:rPr lang="en-US" sz="600"/>
              <a:t>.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16460" y="2887553"/>
            <a:ext cx="8305800" cy="4572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1800"/>
              <a:t>Target Audience:  This activity is intended for pharmacists and technicians</a:t>
            </a:r>
          </a:p>
        </p:txBody>
      </p:sp>
      <p:sp>
        <p:nvSpPr>
          <p:cNvPr id="8" name="Subtitle 3"/>
          <p:cNvSpPr txBox="1">
            <a:spLocks/>
          </p:cNvSpPr>
          <p:nvPr/>
        </p:nvSpPr>
        <p:spPr>
          <a:xfrm>
            <a:off x="326421" y="3195048"/>
            <a:ext cx="8305800" cy="4572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/>
              <a:t>Date: June 16, 2025   Time:   7a-8a and 3p-4p      Location:  </a:t>
            </a:r>
            <a:r>
              <a:rPr lang="en-US" sz="1800" dirty="0" err="1"/>
              <a:t>Wellstar</a:t>
            </a:r>
            <a:r>
              <a:rPr lang="en-US" sz="1800" dirty="0"/>
              <a:t> CH and via MS Teams</a:t>
            </a:r>
            <a:endParaRPr lang="en-US" sz="1800" dirty="0">
              <a:cs typeface="Calibri"/>
            </a:endParaRPr>
          </a:p>
        </p:txBody>
      </p:sp>
      <p:sp>
        <p:nvSpPr>
          <p:cNvPr id="9" name="Subtitle 3"/>
          <p:cNvSpPr txBox="1">
            <a:spLocks/>
          </p:cNvSpPr>
          <p:nvPr/>
        </p:nvSpPr>
        <p:spPr>
          <a:xfrm>
            <a:off x="326753" y="3505801"/>
            <a:ext cx="8644164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/>
              <a:t>Learning Objectives:  At the conclusion of this activity, participants will be able to:</a:t>
            </a:r>
          </a:p>
        </p:txBody>
      </p:sp>
      <p:sp>
        <p:nvSpPr>
          <p:cNvPr id="10" name="Subtitle 3"/>
          <p:cNvSpPr txBox="1">
            <a:spLocks/>
          </p:cNvSpPr>
          <p:nvPr/>
        </p:nvSpPr>
        <p:spPr>
          <a:xfrm>
            <a:off x="316536" y="3967668"/>
            <a:ext cx="3234236" cy="17663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Char char="•"/>
            </a:pPr>
            <a:r>
              <a:rPr lang="en-US" sz="800" dirty="0">
                <a:solidFill>
                  <a:schemeClr val="bg1">
                    <a:lumMod val="49000"/>
                  </a:schemeClr>
                </a:solidFill>
                <a:latin typeface="Arial"/>
                <a:ea typeface="Aptos" panose="020B0004020202020204" pitchFamily="34" charset="0"/>
                <a:cs typeface="Arial"/>
              </a:rPr>
              <a:t>Pharmacist Objectives:</a:t>
            </a:r>
          </a:p>
          <a:p>
            <a:pPr algn="l">
              <a:buChar char="•"/>
            </a:pPr>
            <a:r>
              <a:rPr lang="en-US" sz="800">
                <a:solidFill>
                  <a:srgbClr val="000000"/>
                </a:solidFill>
                <a:latin typeface="Times New Roman"/>
                <a:ea typeface="+mn-lt"/>
                <a:cs typeface="Times New Roman"/>
              </a:rPr>
              <a:t>· Describe the current standards of care for antibiotic duration in the treatment of community-acquired pneumonia (CAP) and Gram-positive bacteremia, excluding Staphylococcus aureus</a:t>
            </a:r>
            <a:endParaRPr lang="en-US">
              <a:latin typeface="Times New Roman"/>
              <a:cs typeface="Times New Roman"/>
            </a:endParaRPr>
          </a:p>
          <a:p>
            <a:pPr algn="l">
              <a:buChar char="•"/>
            </a:pPr>
            <a:r>
              <a:rPr lang="en-US" sz="800">
                <a:solidFill>
                  <a:srgbClr val="000000"/>
                </a:solidFill>
                <a:latin typeface="Times New Roman"/>
                <a:ea typeface="+mn-lt"/>
                <a:cs typeface="Times New Roman"/>
              </a:rPr>
              <a:t>· Describe the clinical evidence supporting shorter durations of antibiotic therapy for CAP</a:t>
            </a:r>
            <a:endParaRPr lang="en-US">
              <a:latin typeface="Times New Roman"/>
              <a:cs typeface="Times New Roman"/>
            </a:endParaRPr>
          </a:p>
          <a:p>
            <a:pPr algn="l">
              <a:buChar char="•"/>
            </a:pPr>
            <a:r>
              <a:rPr lang="en-US" sz="800">
                <a:solidFill>
                  <a:srgbClr val="000000"/>
                </a:solidFill>
                <a:latin typeface="Times New Roman"/>
                <a:ea typeface="+mn-lt"/>
                <a:cs typeface="Times New Roman"/>
              </a:rPr>
              <a:t>· Describe the clinical evidence supporting shorter durations of antibiotic therapy for Gram-positive bacteremia (excluding Staphylococcus aureus)</a:t>
            </a:r>
            <a:endParaRPr lang="en-US"/>
          </a:p>
          <a:p>
            <a:pPr algn="l">
              <a:buChar char="•"/>
            </a:pPr>
            <a:endParaRPr lang="en-US" sz="800" i="1" dirty="0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 algn="l">
              <a:buChar char="•"/>
            </a:pPr>
            <a:endParaRPr lang="en-US" sz="800">
              <a:solidFill>
                <a:schemeClr val="bg1">
                  <a:lumMod val="49000"/>
                </a:schemeClr>
              </a:solidFill>
              <a:latin typeface="Arial"/>
              <a:ea typeface="Calibri"/>
              <a:cs typeface="Arial"/>
            </a:endParaRPr>
          </a:p>
        </p:txBody>
      </p:sp>
      <p:sp>
        <p:nvSpPr>
          <p:cNvPr id="12" name="Subtitle 3"/>
          <p:cNvSpPr txBox="1">
            <a:spLocks/>
          </p:cNvSpPr>
          <p:nvPr/>
        </p:nvSpPr>
        <p:spPr>
          <a:xfrm>
            <a:off x="5190672" y="1847335"/>
            <a:ext cx="3741964" cy="457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There is no fee for this program</a:t>
            </a:r>
          </a:p>
          <a:p>
            <a:pPr algn="r"/>
            <a:r>
              <a:rPr lang="en-US" sz="1000" dirty="0"/>
              <a:t>This program has been approved for 1 contact hour (0.1 CEU)</a:t>
            </a:r>
            <a:endParaRPr lang="en-US" sz="1000" dirty="0">
              <a:cs typeface="Calibri"/>
            </a:endParaRPr>
          </a:p>
          <a:p>
            <a:pPr algn="r"/>
            <a:r>
              <a:rPr lang="en-US" sz="1000" dirty="0"/>
              <a:t>This program is an </a:t>
            </a:r>
            <a:r>
              <a:rPr lang="en-US" sz="1000" b="1" dirty="0"/>
              <a:t>Knowledge</a:t>
            </a:r>
            <a:r>
              <a:rPr lang="en-US" sz="1000" dirty="0"/>
              <a:t>-Based CPE Activity</a:t>
            </a:r>
            <a:endParaRPr lang="en-US" sz="1000" dirty="0">
              <a:cs typeface="Calibri"/>
            </a:endParaRPr>
          </a:p>
        </p:txBody>
      </p:sp>
      <p:sp>
        <p:nvSpPr>
          <p:cNvPr id="13" name="Subtitle 3"/>
          <p:cNvSpPr txBox="1">
            <a:spLocks/>
          </p:cNvSpPr>
          <p:nvPr/>
        </p:nvSpPr>
        <p:spPr>
          <a:xfrm>
            <a:off x="5249636" y="2438400"/>
            <a:ext cx="3741964" cy="457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b="1" dirty="0">
                <a:solidFill>
                  <a:schemeClr val="tx1"/>
                </a:solidFill>
              </a:rPr>
              <a:t>UAN: 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0483-0000-25-014-L01-P/T</a:t>
            </a:r>
            <a:endParaRPr lang="en-US" sz="1600" b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383109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/>
              <a:t>Participants who attend the entire activity, complete and pass the post-test (&gt;70%) and complete the activity evaluation will receive CE credit.</a:t>
            </a:r>
            <a:endParaRPr lang="en-US" sz="1200" b="1"/>
          </a:p>
          <a:p>
            <a:r>
              <a:rPr lang="en-US" sz="1200"/>
              <a:t>Credit will be uploaded electronically and be available in CPE Monitor after completion of required elements.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8017FB-6E51-430B-8FD2-D2BA08C53F07}"/>
              </a:ext>
            </a:extLst>
          </p:cNvPr>
          <p:cNvSpPr txBox="1"/>
          <p:nvPr/>
        </p:nvSpPr>
        <p:spPr>
          <a:xfrm>
            <a:off x="24019" y="6053323"/>
            <a:ext cx="7709647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/>
              <a:t>Visit </a:t>
            </a:r>
            <a:r>
              <a:rPr lang="en-US" sz="1600">
                <a:ea typeface="+mn-lt"/>
                <a:cs typeface="+mn-lt"/>
                <a:hlinkClick r:id="rId3"/>
              </a:rPr>
              <a:t>https://wellstar.learningexpressce.com/</a:t>
            </a:r>
            <a:r>
              <a:rPr lang="en-US" sz="1600">
                <a:ea typeface="+mn-lt"/>
                <a:cs typeface="+mn-lt"/>
              </a:rPr>
              <a:t> to login or sign-up</a:t>
            </a:r>
            <a:endParaRPr lang="en-US" sz="1600">
              <a:cs typeface="Calibri"/>
            </a:endParaRPr>
          </a:p>
        </p:txBody>
      </p:sp>
      <p:pic>
        <p:nvPicPr>
          <p:cNvPr id="14" name="Picture 14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67FB54DA-C49A-46D7-B0BA-F00464D76E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363" y="77865"/>
            <a:ext cx="4603607" cy="179163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2FBEE95-2AAF-DA2F-29E6-60C31C611381}"/>
              </a:ext>
            </a:extLst>
          </p:cNvPr>
          <p:cNvSpPr txBox="1"/>
          <p:nvPr/>
        </p:nvSpPr>
        <p:spPr>
          <a:xfrm>
            <a:off x="152906" y="1751071"/>
            <a:ext cx="547743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>
                <a:latin typeface="Calibri"/>
                <a:ea typeface="Calibri"/>
                <a:cs typeface="Calibri"/>
              </a:rPr>
              <a:t>“Less is More: Rethinking Antibiotic Durations for Common Infections”</a:t>
            </a:r>
            <a:endParaRPr lang="en-US" b="1">
              <a:ea typeface="Calibri"/>
              <a:cs typeface="Calibri"/>
            </a:endParaRPr>
          </a:p>
        </p:txBody>
      </p:sp>
      <p:sp>
        <p:nvSpPr>
          <p:cNvPr id="19" name="Subtitle 3">
            <a:extLst>
              <a:ext uri="{FF2B5EF4-FFF2-40B4-BE49-F238E27FC236}">
                <a16:creationId xmlns:a16="http://schemas.microsoft.com/office/drawing/2014/main" id="{E9EB8153-FDA7-FC63-C6FD-B93862E5FC86}"/>
              </a:ext>
            </a:extLst>
          </p:cNvPr>
          <p:cNvSpPr txBox="1">
            <a:spLocks/>
          </p:cNvSpPr>
          <p:nvPr/>
        </p:nvSpPr>
        <p:spPr>
          <a:xfrm>
            <a:off x="4199980" y="3967667"/>
            <a:ext cx="3518839" cy="17663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Char char="•"/>
            </a:pPr>
            <a:r>
              <a:rPr lang="en-US" sz="800" dirty="0">
                <a:solidFill>
                  <a:schemeClr val="bg1">
                    <a:lumMod val="49000"/>
                  </a:schemeClr>
                </a:solidFill>
                <a:latin typeface="Arial"/>
                <a:ea typeface="Aptos" panose="020B0004020202020204" pitchFamily="34" charset="0"/>
                <a:cs typeface="Arial"/>
              </a:rPr>
              <a:t>Technician Objectives:</a:t>
            </a:r>
          </a:p>
          <a:p>
            <a:pPr algn="l">
              <a:buChar char="•"/>
            </a:pPr>
            <a:r>
              <a:rPr lang="en-US" sz="800">
                <a:solidFill>
                  <a:srgbClr val="000000"/>
                </a:solidFill>
                <a:latin typeface="Times New Roman"/>
                <a:ea typeface="+mn-lt"/>
                <a:cs typeface="Times New Roman"/>
              </a:rPr>
              <a:t>· Describe the current standards of care for antibiotic duration in the treatment of community-acquired pneumonia (CAP) and Gram-positive bacteremia, excluding Staphylococcus aureus</a:t>
            </a:r>
            <a:endParaRPr lang="en-US">
              <a:latin typeface="Times New Roman"/>
              <a:ea typeface="+mn-lt"/>
              <a:cs typeface="Times New Roman"/>
            </a:endParaRPr>
          </a:p>
          <a:p>
            <a:pPr algn="l">
              <a:buChar char="•"/>
            </a:pPr>
            <a:r>
              <a:rPr lang="en-US" sz="800">
                <a:solidFill>
                  <a:srgbClr val="000000"/>
                </a:solidFill>
                <a:latin typeface="Times New Roman"/>
                <a:ea typeface="+mn-lt"/>
                <a:cs typeface="Times New Roman"/>
              </a:rPr>
              <a:t>· Evaluate the importance of adherence to antibiotic durations in relation to patient outcomes</a:t>
            </a:r>
            <a:endParaRPr lang="en-US">
              <a:latin typeface="Times New Roman"/>
              <a:cs typeface="Times New Roman"/>
            </a:endParaRPr>
          </a:p>
          <a:p>
            <a:pPr algn="l">
              <a:buChar char="•"/>
            </a:pPr>
            <a:endParaRPr lang="en-US" sz="800" dirty="0">
              <a:solidFill>
                <a:srgbClr val="000000"/>
              </a:solidFill>
              <a:ea typeface="Calibri"/>
              <a:cs typeface="Calibri"/>
            </a:endParaRPr>
          </a:p>
          <a:p>
            <a:pPr algn="l">
              <a:buChar char="•"/>
            </a:pPr>
            <a:endParaRPr lang="en-US" sz="800" dirty="0">
              <a:solidFill>
                <a:srgbClr val="000000"/>
              </a:solidFill>
              <a:ea typeface="Calibri"/>
              <a:cs typeface="Calibri"/>
            </a:endParaRPr>
          </a:p>
          <a:p>
            <a:pPr algn="l"/>
            <a:endParaRPr lang="en-US" sz="800">
              <a:solidFill>
                <a:schemeClr val="bg1">
                  <a:lumMod val="49000"/>
                </a:schemeClr>
              </a:solidFill>
              <a:latin typeface="Arial"/>
              <a:cs typeface="Arial"/>
            </a:endParaRPr>
          </a:p>
          <a:p>
            <a:pPr marL="285750" indent="-285750" algn="l">
              <a:buChar char="•"/>
            </a:pPr>
            <a:endParaRPr lang="en-US" sz="800">
              <a:solidFill>
                <a:schemeClr val="bg1">
                  <a:lumMod val="49000"/>
                </a:schemeClr>
              </a:solidFill>
              <a:latin typeface="Arial"/>
              <a:ea typeface="Aptos" panose="020B000402020202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3137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8d4583-77f4-4feb-8ca5-05236900933f" xsi:nil="true"/>
    <lcf76f155ced4ddcb4097134ff3c332f xmlns="8d09e3b6-5071-4962-9e76-ee9f2751697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43A23E4626834182055FC35D123F5A" ma:contentTypeVersion="12" ma:contentTypeDescription="Create a new document." ma:contentTypeScope="" ma:versionID="ec9100b3f708a2b28c6120cbcce9668e">
  <xsd:schema xmlns:xsd="http://www.w3.org/2001/XMLSchema" xmlns:xs="http://www.w3.org/2001/XMLSchema" xmlns:p="http://schemas.microsoft.com/office/2006/metadata/properties" xmlns:ns2="8d09e3b6-5071-4962-9e76-ee9f27516977" xmlns:ns3="8f8d4583-77f4-4feb-8ca5-05236900933f" targetNamespace="http://schemas.microsoft.com/office/2006/metadata/properties" ma:root="true" ma:fieldsID="6dbe51dae61b45de73e2591548f08394" ns2:_="" ns3:_="">
    <xsd:import namespace="8d09e3b6-5071-4962-9e76-ee9f27516977"/>
    <xsd:import namespace="8f8d4583-77f4-4feb-8ca5-052369009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09e3b6-5071-4962-9e76-ee9f275169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37398cb-916a-4e2a-992f-4c46de6f91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8d4583-77f4-4feb-8ca5-052369009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5de4d47-caf5-42a9-ba0a-e3e0de890ba2}" ma:internalName="TaxCatchAll" ma:showField="CatchAllData" ma:web="8f8d4583-77f4-4feb-8ca5-052369009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C59664-FA60-4BE7-9204-E7FA919A1E62}">
  <ds:schemaRefs>
    <ds:schemaRef ds:uri="8d09e3b6-5071-4962-9e76-ee9f27516977"/>
    <ds:schemaRef ds:uri="8f8d4583-77f4-4feb-8ca5-05236900933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D3F2621-220B-4DF5-8730-83C62BA168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95EDB0-0987-4ED1-8E83-CF7F0B2F8B6E}">
  <ds:schemaRefs>
    <ds:schemaRef ds:uri="8d09e3b6-5071-4962-9e76-ee9f27516977"/>
    <ds:schemaRef ds:uri="8f8d4583-77f4-4feb-8ca5-05236900933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(4:3)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Manderrious Glenn, PharmD PGY1 Pharmacy Resident Wellstar Cobb</vt:lpstr>
    </vt:vector>
  </TitlesOfParts>
  <Company>Wellstar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Choose Your Fighter: Tenecteplase versus Alteplase for Acute Pulmonary Embolism Amanda Aiad, PharmD PGY1 Pharmacy Resident  Wellstar Kennestone Regional Medical Center</dc:title>
  <dc:creator>Wellstar Health System</dc:creator>
  <cp:revision>43</cp:revision>
  <dcterms:created xsi:type="dcterms:W3CDTF">2019-04-26T18:59:12Z</dcterms:created>
  <dcterms:modified xsi:type="dcterms:W3CDTF">2025-05-13T15:45:53Z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0x0101007843A23E4626834182055FC35D123F5A</vt:lpwstr>
  </property>
  <property fmtid="{D5CDD505-2E9C-101B-9397-08002B2CF9AE}" pid="3" name="Order">
    <vt:r8>520500</vt:r8>
  </property>
  <property fmtid="{D5CDD505-2E9C-101B-9397-08002B2CF9AE}" pid="4" name="SharedWithUsers">
    <vt:lpwstr>66;#Nurse-McLeod, Justine;#67;#Whitty, Yolanda;#4;#Woodhouse, Amy</vt:lpwstr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MediaServiceImageTags">
    <vt:lpwstr/>
  </property>
</Properties>
</file>